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2" r:id="rId4"/>
    <p:sldId id="261" r:id="rId5"/>
    <p:sldId id="259" r:id="rId6"/>
    <p:sldId id="260" r:id="rId7"/>
    <p:sldId id="258" r:id="rId8"/>
    <p:sldId id="289" r:id="rId9"/>
    <p:sldId id="263" r:id="rId10"/>
    <p:sldId id="282" r:id="rId11"/>
    <p:sldId id="264" r:id="rId12"/>
    <p:sldId id="265" r:id="rId13"/>
    <p:sldId id="287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3" r:id="rId22"/>
    <p:sldId id="273" r:id="rId23"/>
    <p:sldId id="294" r:id="rId24"/>
    <p:sldId id="274" r:id="rId25"/>
    <p:sldId id="275" r:id="rId26"/>
    <p:sldId id="276" r:id="rId27"/>
    <p:sldId id="277" r:id="rId28"/>
    <p:sldId id="284" r:id="rId29"/>
    <p:sldId id="278" r:id="rId30"/>
    <p:sldId id="285" r:id="rId31"/>
    <p:sldId id="279" r:id="rId32"/>
    <p:sldId id="280" r:id="rId33"/>
    <p:sldId id="281" r:id="rId34"/>
    <p:sldId id="286" r:id="rId35"/>
    <p:sldId id="293" r:id="rId36"/>
    <p:sldId id="292" r:id="rId37"/>
    <p:sldId id="288" r:id="rId38"/>
    <p:sldId id="290" r:id="rId39"/>
    <p:sldId id="295" r:id="rId40"/>
    <p:sldId id="296" r:id="rId41"/>
    <p:sldId id="291" r:id="rId42"/>
    <p:sldId id="297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F8B"/>
    <a:srgbClr val="FDE9AE"/>
    <a:srgbClr val="B4C476"/>
    <a:srgbClr val="78A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9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3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3650A-C02E-43CB-9DE6-DEE690B0F669}" type="datetimeFigureOut">
              <a:rPr lang="de-DE" smtClean="0"/>
              <a:t>05.11.16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8E8C-FFAF-41D6-B700-19EB30107F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91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0971-3D1B-4E5C-8CCB-20628C7687CB}" type="datetime1">
              <a:rPr lang="de-DE" smtClean="0"/>
              <a:t>05.11.16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52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691A-A02D-49B9-BA3C-5360814FEB29}" type="datetime1">
              <a:rPr lang="de-DE" smtClean="0"/>
              <a:t>05.11.16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4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460-755F-4474-A94B-E97D5439DE03}" type="datetime1">
              <a:rPr lang="de-DE" smtClean="0"/>
              <a:t>05.11.16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47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47AD-A793-460E-BB42-7E0F1648D3CD}" type="datetime1">
              <a:rPr lang="de-DE" smtClean="0"/>
              <a:t>05.11.16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1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138A-5EE6-4EE5-B7D2-0AC627C78D54}" type="datetime1">
              <a:rPr lang="de-DE" smtClean="0"/>
              <a:t>05.11.16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7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A020-467B-4000-B7B2-CBB7D4A37FEC}" type="datetime1">
              <a:rPr lang="de-DE" smtClean="0"/>
              <a:t>05.11.16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23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D612-7F80-4006-8CE2-32994FBA597E}" type="datetime1">
              <a:rPr lang="de-DE" smtClean="0"/>
              <a:t>05.11.16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28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F262-5845-4B48-9E2B-45D013A1B7BD}" type="datetime1">
              <a:rPr lang="de-DE" smtClean="0"/>
              <a:t>05.11.16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29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C6E2-9DE6-48E1-B86F-34613AD36869}" type="datetime1">
              <a:rPr lang="de-DE" smtClean="0"/>
              <a:t>05.11.16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25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8CB5-0867-4AB5-96A0-401DE7AA1228}" type="datetime1">
              <a:rPr lang="de-DE" smtClean="0"/>
              <a:t>05.11.16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99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432-E046-4792-AD9A-02E3E5D0F7B1}" type="datetime1">
              <a:rPr lang="de-DE" smtClean="0"/>
              <a:t>05.11.16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40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A31D2-6D80-4B6E-99AB-26DEE191DEAA}" type="datetime1">
              <a:rPr lang="de-DE" smtClean="0"/>
              <a:t>05.11.16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BR24 - Newsroom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AC79F-B0DD-4C6B-8882-C002CC2CB9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82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herecouldbeyourpicture.com/picture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tiff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tiff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02051" y="2545597"/>
            <a:ext cx="7787899" cy="176680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rutiger LT Std 75 Black" charset="0"/>
                <a:ea typeface="Frutiger LT Std 75 Black" charset="0"/>
                <a:cs typeface="Frutiger LT Std 75 Black" charset="0"/>
              </a:rPr>
              <a:t>Coden</a:t>
            </a:r>
            <a:r>
              <a:rPr lang="en-US" dirty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>
                <a:latin typeface="Frutiger LT Std 75 Black" charset="0"/>
                <a:ea typeface="Frutiger LT Std 75 Black" charset="0"/>
                <a:cs typeface="Frutiger LT Std 75 Black" charset="0"/>
              </a:rPr>
              <a:t>für</a:t>
            </a:r>
            <a:r>
              <a:rPr lang="en-US" dirty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>
                <a:latin typeface="Frutiger LT Std 75 Black" charset="0"/>
                <a:ea typeface="Frutiger LT Std 75 Black" charset="0"/>
                <a:cs typeface="Frutiger LT Std 75 Black" charset="0"/>
              </a:rPr>
              <a:t>Journalisten</a:t>
            </a:r>
            <a:endParaRPr lang="de-DE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517" y="3081528"/>
            <a:ext cx="110209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HTML </a:t>
            </a:r>
            <a:r>
              <a:rPr lang="mr-IN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Hypertext Markup Language</a:t>
            </a:r>
            <a:endParaRPr lang="en-US" sz="4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6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628" y="801872"/>
            <a:ext cx="500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HTML </a:t>
            </a:r>
            <a:r>
              <a:rPr lang="mr-IN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Hypertext Markup Language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6946" y="2677984"/>
            <a:ext cx="6493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&lt;p&gt; </a:t>
            </a:r>
            <a:r>
              <a:rPr lang="en-US" sz="2000" dirty="0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Das </a:t>
            </a:r>
            <a:r>
              <a:rPr lang="en-US" sz="2000" dirty="0" err="1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ist</a:t>
            </a:r>
            <a:r>
              <a:rPr lang="en-US" sz="2000" dirty="0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 der </a:t>
            </a:r>
            <a:r>
              <a:rPr lang="en-US" sz="2000" dirty="0" err="1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Inhalt</a:t>
            </a:r>
            <a:r>
              <a:rPr lang="en-US" sz="2000" dirty="0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 dieses </a:t>
            </a:r>
            <a:r>
              <a:rPr lang="en-US" sz="2000" dirty="0" err="1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Paragraphen</a:t>
            </a:r>
            <a:r>
              <a:rPr lang="en-US" sz="2000" dirty="0" smtClean="0">
                <a:solidFill>
                  <a:schemeClr val="accent2"/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Frutiger LT Std 75 Black" charset="0"/>
                <a:ea typeface="Frutiger LT Std 75 Black" charset="0"/>
                <a:cs typeface="Frutiger LT Std 75 Black" charset="0"/>
              </a:rPr>
              <a:t>&lt;/p&gt;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69201" y="3224398"/>
            <a:ext cx="176893" cy="414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1346" y="3785616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Öffnender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Tag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39328" y="3785616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Schließender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Tag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86800" y="3151246"/>
            <a:ext cx="115305" cy="48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00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3544" y="801872"/>
            <a:ext cx="3025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HTML </a:t>
            </a:r>
            <a:r>
              <a:rPr lang="en-US" sz="22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Datei</a:t>
            </a:r>
            <a:r>
              <a:rPr lang="en-US" sz="22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2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Aufbau</a:t>
            </a:r>
            <a:endParaRPr lang="en-US" sz="22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00" y="2116380"/>
            <a:ext cx="4984615" cy="2427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5980" y="1971532"/>
            <a:ext cx="3666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&lt;!DOCTYPE html&gt;</a:t>
            </a:r>
          </a:p>
          <a:p>
            <a:r>
              <a:rPr lang="en-US" sz="1400" i="1" dirty="0" err="1" smtClean="0"/>
              <a:t>Definiert</a:t>
            </a:r>
            <a:r>
              <a:rPr lang="en-US" sz="1400" i="1" dirty="0" smtClean="0"/>
              <a:t> die Art des </a:t>
            </a:r>
            <a:r>
              <a:rPr lang="en-US" sz="1400" i="1" dirty="0" err="1" smtClean="0"/>
              <a:t>Dokuments</a:t>
            </a:r>
            <a:r>
              <a:rPr lang="en-US" sz="1400" i="1" dirty="0" smtClean="0"/>
              <a:t> (</a:t>
            </a:r>
            <a:r>
              <a:rPr lang="en-US" sz="1400" i="1" dirty="0" err="1" smtClean="0"/>
              <a:t>meistens</a:t>
            </a:r>
            <a:r>
              <a:rPr lang="en-US" sz="1400" i="1" dirty="0" smtClean="0"/>
              <a:t> html)</a:t>
            </a:r>
            <a:endParaRPr lang="en-US" sz="1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65980" y="3455092"/>
            <a:ext cx="461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</a:t>
            </a:r>
            <a:r>
              <a:rPr lang="en-US" b="1" dirty="0" smtClean="0"/>
              <a:t>head&gt;</a:t>
            </a:r>
          </a:p>
          <a:p>
            <a:r>
              <a:rPr lang="en-US" sz="1400" i="1" dirty="0" err="1" smtClean="0"/>
              <a:t>Enthält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alle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Metadaten</a:t>
            </a:r>
            <a:r>
              <a:rPr lang="en-US" sz="1400" i="1" dirty="0" smtClean="0"/>
              <a:t> der </a:t>
            </a:r>
            <a:r>
              <a:rPr lang="en-US" sz="1400" i="1" dirty="0" err="1" smtClean="0"/>
              <a:t>Webseite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z.B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Titel</a:t>
            </a:r>
            <a:r>
              <a:rPr lang="en-US" sz="1400" i="1" dirty="0" smtClean="0"/>
              <a:t> und Tags </a:t>
            </a:r>
            <a:r>
              <a:rPr lang="en-US" sz="1400" i="1" dirty="0" err="1" smtClean="0"/>
              <a:t>für</a:t>
            </a:r>
            <a:r>
              <a:rPr lang="en-US" sz="1400" i="1" dirty="0" smtClean="0"/>
              <a:t> SE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923544" y="4275437"/>
            <a:ext cx="2201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&lt;body&gt;</a:t>
            </a:r>
          </a:p>
          <a:p>
            <a:r>
              <a:rPr lang="en-US" sz="1400" i="1" dirty="0" err="1" smtClean="0"/>
              <a:t>Enthält</a:t>
            </a:r>
            <a:r>
              <a:rPr lang="en-US" sz="1400" i="1" dirty="0" smtClean="0"/>
              <a:t> den </a:t>
            </a:r>
            <a:r>
              <a:rPr lang="en-US" sz="1400" i="1" dirty="0" err="1" smtClean="0"/>
              <a:t>Inhalt</a:t>
            </a:r>
            <a:r>
              <a:rPr lang="en-US" sz="1400" i="1" dirty="0" smtClean="0"/>
              <a:t> der </a:t>
            </a:r>
            <a:r>
              <a:rPr lang="en-US" sz="1400" i="1" dirty="0" err="1" smtClean="0"/>
              <a:t>Seite</a:t>
            </a:r>
            <a:r>
              <a:rPr lang="en-US" sz="1400" i="1" dirty="0" smtClean="0"/>
              <a:t> </a:t>
            </a:r>
            <a:endParaRPr lang="en-US" sz="1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65980" y="2745217"/>
            <a:ext cx="2201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&lt;html&gt;</a:t>
            </a:r>
          </a:p>
          <a:p>
            <a:r>
              <a:rPr lang="en-US" sz="1400" i="1" dirty="0" err="1" smtClean="0"/>
              <a:t>Enthält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alle</a:t>
            </a:r>
            <a:r>
              <a:rPr lang="en-US" sz="1400" i="1" dirty="0" smtClean="0"/>
              <a:t> HTML </a:t>
            </a:r>
            <a:r>
              <a:rPr lang="en-US" sz="1400" i="1" dirty="0" err="1" smtClean="0"/>
              <a:t>Elemente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8344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7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8" y="1695450"/>
            <a:ext cx="51911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98021" y="2921168"/>
            <a:ext cx="2795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Übung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4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25296" y="1069848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Kurzprofil</a:t>
            </a:r>
            <a:r>
              <a:rPr lang="en-US" sz="2000" dirty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über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sich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selbst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: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12" y="1944410"/>
            <a:ext cx="2398776" cy="35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5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5628" y="801872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Wichtige</a:t>
            </a:r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HTML Tags: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8136" y="1609344"/>
            <a:ext cx="944575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&lt;div&gt; </a:t>
            </a:r>
            <a:r>
              <a:rPr lang="en-US" sz="1600" dirty="0" smtClean="0"/>
              <a:t>- </a:t>
            </a:r>
            <a:r>
              <a:rPr lang="en-US" sz="1600" dirty="0" err="1"/>
              <a:t>bedeutet</a:t>
            </a:r>
            <a:r>
              <a:rPr lang="en-US" sz="1600" dirty="0"/>
              <a:t> </a:t>
            </a:r>
            <a:r>
              <a:rPr lang="en-US" sz="1600" b="1" i="1" dirty="0"/>
              <a:t>Division</a:t>
            </a:r>
            <a:r>
              <a:rPr lang="en-US" sz="1600" i="1" dirty="0"/>
              <a:t>, </a:t>
            </a:r>
            <a:r>
              <a:rPr lang="en-US" sz="1600" dirty="0" err="1"/>
              <a:t>etwa</a:t>
            </a:r>
            <a:r>
              <a:rPr lang="en-US" sz="1600" dirty="0"/>
              <a:t> </a:t>
            </a:r>
            <a:r>
              <a:rPr lang="en-US" sz="1600" dirty="0" err="1"/>
              <a:t>Abteilung</a:t>
            </a:r>
            <a:r>
              <a:rPr lang="en-US" sz="1600" dirty="0"/>
              <a:t> </a:t>
            </a:r>
            <a:r>
              <a:rPr lang="en-US" sz="1600" dirty="0" err="1"/>
              <a:t>oder</a:t>
            </a:r>
            <a:r>
              <a:rPr lang="en-US" sz="1600" dirty="0"/>
              <a:t> </a:t>
            </a:r>
            <a:r>
              <a:rPr lang="en-US" sz="1600" dirty="0" err="1"/>
              <a:t>Bereich</a:t>
            </a:r>
            <a:r>
              <a:rPr lang="en-US" sz="1600" dirty="0"/>
              <a:t>. Universal-Element </a:t>
            </a:r>
            <a:r>
              <a:rPr lang="en-US" sz="1600" dirty="0" err="1"/>
              <a:t>für</a:t>
            </a:r>
            <a:r>
              <a:rPr lang="en-US" sz="1600" dirty="0"/>
              <a:t> Text, </a:t>
            </a:r>
            <a:r>
              <a:rPr lang="en-US" sz="1600" dirty="0" err="1"/>
              <a:t>Grafik</a:t>
            </a:r>
            <a:r>
              <a:rPr lang="en-US" sz="1600" dirty="0"/>
              <a:t> und </a:t>
            </a:r>
            <a:r>
              <a:rPr lang="en-US" sz="1600" dirty="0" err="1"/>
              <a:t>Tabellen</a:t>
            </a:r>
            <a:r>
              <a:rPr lang="en-US" sz="1600" dirty="0"/>
              <a:t>. </a:t>
            </a:r>
            <a:endParaRPr lang="en-US" sz="1600" dirty="0" smtClean="0"/>
          </a:p>
          <a:p>
            <a:endParaRPr lang="en-US" dirty="0" smtClean="0"/>
          </a:p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&lt;p&gt; </a:t>
            </a:r>
            <a:r>
              <a:rPr lang="en-US" sz="1600" dirty="0"/>
              <a:t>- </a:t>
            </a:r>
            <a:r>
              <a:rPr lang="en-US" sz="1600" dirty="0" err="1"/>
              <a:t>bedeutet</a:t>
            </a:r>
            <a:r>
              <a:rPr lang="en-US" sz="1600" dirty="0"/>
              <a:t> </a:t>
            </a:r>
            <a:r>
              <a:rPr lang="en-US" sz="1600" b="1" i="1" dirty="0"/>
              <a:t>Paragraph </a:t>
            </a:r>
            <a:r>
              <a:rPr lang="en-US" sz="1600" dirty="0"/>
              <a:t>und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für</a:t>
            </a:r>
            <a:r>
              <a:rPr lang="en-US" sz="1600" dirty="0"/>
              <a:t> </a:t>
            </a:r>
            <a:r>
              <a:rPr lang="en-US" sz="1600" dirty="0" err="1"/>
              <a:t>Fließtexte</a:t>
            </a:r>
            <a:r>
              <a:rPr lang="en-US" sz="1600" dirty="0"/>
              <a:t> </a:t>
            </a:r>
            <a:r>
              <a:rPr lang="en-US" sz="1600" dirty="0" err="1"/>
              <a:t>sowie</a:t>
            </a:r>
            <a:r>
              <a:rPr lang="en-US" sz="1600" dirty="0"/>
              <a:t> </a:t>
            </a:r>
            <a:r>
              <a:rPr lang="en-US" sz="1600" dirty="0" err="1"/>
              <a:t>Beschriftung</a:t>
            </a:r>
            <a:r>
              <a:rPr lang="en-US" sz="1600" dirty="0"/>
              <a:t> </a:t>
            </a:r>
            <a:r>
              <a:rPr lang="en-US" sz="1600" dirty="0" err="1"/>
              <a:t>gedacht</a:t>
            </a:r>
            <a:r>
              <a:rPr lang="en-US" sz="1600" i="1" dirty="0"/>
              <a:t>. </a:t>
            </a:r>
            <a:endParaRPr lang="en-US" sz="1600" i="1" dirty="0" smtClean="0"/>
          </a:p>
          <a:p>
            <a:endParaRPr lang="en-US" dirty="0"/>
          </a:p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&lt;h1&gt; </a:t>
            </a:r>
            <a:r>
              <a:rPr lang="mr-IN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…</a:t>
            </a:r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&lt;h6&gt; </a:t>
            </a:r>
            <a:r>
              <a:rPr lang="de-DE" sz="1600" dirty="0" smtClean="0">
                <a:ea typeface="Frutiger LT Std 75 Black" charset="0"/>
                <a:cs typeface="Frutiger LT Std 75 Black" charset="0"/>
              </a:rPr>
              <a:t>- </a:t>
            </a:r>
            <a:r>
              <a:rPr lang="de-DE" sz="1600" dirty="0" smtClean="0"/>
              <a:t>bedeutet </a:t>
            </a:r>
            <a:r>
              <a:rPr lang="de-DE" sz="1600" b="1" i="1" dirty="0" smtClean="0"/>
              <a:t>Headline</a:t>
            </a:r>
            <a:r>
              <a:rPr lang="de-DE" sz="1600" dirty="0" smtClean="0"/>
              <a:t>, </a:t>
            </a:r>
            <a:r>
              <a:rPr lang="de-DE" sz="1600" dirty="0"/>
              <a:t>die Zahl weißt auf die Wichtigkeit der Headline. </a:t>
            </a:r>
            <a:endParaRPr lang="de-DE" sz="1600" dirty="0" smtClean="0"/>
          </a:p>
          <a:p>
            <a:endParaRPr lang="de-DE" dirty="0"/>
          </a:p>
          <a:p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</a:t>
            </a:r>
            <a:r>
              <a:rPr lang="de-DE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img</a:t>
            </a:r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&gt; </a:t>
            </a:r>
            <a:r>
              <a:rPr lang="de-DE" sz="1600" dirty="0"/>
              <a:t>- bedeutet </a:t>
            </a:r>
            <a:r>
              <a:rPr lang="de-DE" sz="1600" b="1" i="1" dirty="0"/>
              <a:t>Image </a:t>
            </a:r>
            <a:r>
              <a:rPr lang="de-DE" sz="1600" i="1" dirty="0"/>
              <a:t>und wird zur Anzeige von Bildern genutzt</a:t>
            </a:r>
            <a:r>
              <a:rPr lang="de-DE" sz="1600" b="1" i="1" dirty="0" smtClean="0"/>
              <a:t>.</a:t>
            </a:r>
          </a:p>
          <a:p>
            <a:r>
              <a:rPr lang="de-DE" sz="1400" dirty="0" smtClean="0"/>
              <a:t>	Bsp. </a:t>
            </a:r>
            <a:r>
              <a:rPr lang="de-DE" sz="1400" i="1" dirty="0" smtClean="0"/>
              <a:t>&lt;</a:t>
            </a:r>
            <a:r>
              <a:rPr lang="de-DE" sz="1400" i="1" dirty="0" err="1" smtClean="0"/>
              <a:t>img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src</a:t>
            </a:r>
            <a:r>
              <a:rPr lang="de-DE" sz="1400" i="1" dirty="0" smtClean="0"/>
              <a:t>=</a:t>
            </a:r>
            <a:r>
              <a:rPr lang="de-DE" sz="1400" i="1" dirty="0" smtClean="0">
                <a:hlinkClick r:id="rId4"/>
              </a:rPr>
              <a:t>“http://herecouldbeyourpicture.com/picture</a:t>
            </a:r>
            <a:r>
              <a:rPr lang="de-DE" sz="1400" i="1" dirty="0" smtClean="0"/>
              <a:t>“/&gt;</a:t>
            </a:r>
          </a:p>
          <a:p>
            <a:endParaRPr lang="de-DE" sz="1400" i="1" dirty="0"/>
          </a:p>
          <a:p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</a:t>
            </a:r>
            <a:r>
              <a:rPr lang="de-DE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ul</a:t>
            </a:r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&gt; &lt;</a:t>
            </a:r>
            <a:r>
              <a:rPr lang="de-DE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ol</a:t>
            </a:r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&gt; </a:t>
            </a:r>
            <a:r>
              <a:rPr lang="de-DE" sz="1600" dirty="0" smtClean="0">
                <a:ea typeface="Frutiger LT Std 75 Black" charset="0"/>
                <a:cs typeface="Frutiger LT Std 75 Black" charset="0"/>
              </a:rPr>
              <a:t>- </a:t>
            </a:r>
            <a:r>
              <a:rPr lang="de-DE" sz="1600" dirty="0" smtClean="0"/>
              <a:t>bedeutet </a:t>
            </a:r>
            <a:r>
              <a:rPr lang="de-DE" sz="1600" b="1" i="1" dirty="0" err="1" smtClean="0"/>
              <a:t>Unsorted</a:t>
            </a:r>
            <a:r>
              <a:rPr lang="de-DE" sz="1600" b="1" i="1" dirty="0" smtClean="0"/>
              <a:t>/</a:t>
            </a:r>
            <a:r>
              <a:rPr lang="de-DE" sz="1600" b="1" i="1" dirty="0" err="1" smtClean="0"/>
              <a:t>Ordered</a:t>
            </a:r>
            <a:r>
              <a:rPr lang="de-DE" sz="1600" b="1" i="1" dirty="0" smtClean="0"/>
              <a:t> </a:t>
            </a:r>
            <a:r>
              <a:rPr lang="de-DE" sz="1600" b="1" i="1" dirty="0"/>
              <a:t>List </a:t>
            </a:r>
            <a:r>
              <a:rPr lang="de-DE" sz="1600" dirty="0"/>
              <a:t>und zeichnet den Bereich einer Liste aus</a:t>
            </a:r>
            <a:r>
              <a:rPr lang="de-DE" sz="1600" dirty="0" smtClean="0"/>
              <a:t>.</a:t>
            </a:r>
          </a:p>
          <a:p>
            <a:endParaRPr lang="de-DE" dirty="0"/>
          </a:p>
          <a:p>
            <a:r>
              <a:rPr lang="de-DE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&lt;li&gt; </a:t>
            </a:r>
            <a:r>
              <a:rPr lang="de-DE" sz="1600" dirty="0"/>
              <a:t>- bedeutet </a:t>
            </a:r>
            <a:r>
              <a:rPr lang="de-DE" sz="1600" b="1" i="1" dirty="0"/>
              <a:t>List Item </a:t>
            </a:r>
            <a:r>
              <a:rPr lang="de-DE" sz="1600" dirty="0"/>
              <a:t>es bildet mit dem &lt;</a:t>
            </a:r>
            <a:r>
              <a:rPr lang="de-DE" sz="1600" dirty="0" err="1"/>
              <a:t>ul</a:t>
            </a:r>
            <a:r>
              <a:rPr lang="de-DE" sz="1600" dirty="0"/>
              <a:t>&gt; oder &lt;</a:t>
            </a:r>
            <a:r>
              <a:rPr lang="de-DE" sz="1600" dirty="0" err="1"/>
              <a:t>ol</a:t>
            </a:r>
            <a:r>
              <a:rPr lang="de-DE" sz="1600" dirty="0"/>
              <a:t>&gt; Tag ein Listen-Element. </a:t>
            </a:r>
            <a:endParaRPr lang="de-DE" sz="1600" dirty="0" smtClean="0"/>
          </a:p>
          <a:p>
            <a:endParaRPr lang="en-US" dirty="0" smtClean="0"/>
          </a:p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&lt;a&gt; </a:t>
            </a:r>
            <a:r>
              <a:rPr lang="en-US" sz="1600" dirty="0"/>
              <a:t>- </a:t>
            </a:r>
            <a:r>
              <a:rPr lang="en-US" sz="1600" dirty="0" err="1"/>
              <a:t>bedeutet</a:t>
            </a:r>
            <a:r>
              <a:rPr lang="en-US" sz="1600" dirty="0"/>
              <a:t> </a:t>
            </a:r>
            <a:r>
              <a:rPr lang="en-US" sz="1600" i="1" dirty="0"/>
              <a:t>Anker und </a:t>
            </a:r>
            <a:r>
              <a:rPr lang="en-US" sz="1600" i="1" dirty="0" err="1"/>
              <a:t>wird</a:t>
            </a:r>
            <a:r>
              <a:rPr lang="en-US" sz="1600" i="1" dirty="0"/>
              <a:t> </a:t>
            </a:r>
            <a:r>
              <a:rPr lang="en-US" sz="1600" i="1" dirty="0" err="1"/>
              <a:t>zur</a:t>
            </a:r>
            <a:r>
              <a:rPr lang="en-US" sz="1600" i="1" dirty="0"/>
              <a:t> </a:t>
            </a:r>
            <a:r>
              <a:rPr lang="en-US" sz="1600" i="1" dirty="0" err="1"/>
              <a:t>Verlinkung</a:t>
            </a:r>
            <a:r>
              <a:rPr lang="en-US" sz="1600" i="1" dirty="0"/>
              <a:t> von </a:t>
            </a:r>
            <a:r>
              <a:rPr lang="en-US" sz="1600" i="1" dirty="0" err="1"/>
              <a:t>Texten</a:t>
            </a:r>
            <a:r>
              <a:rPr lang="en-US" sz="1600" i="1" dirty="0"/>
              <a:t> </a:t>
            </a:r>
            <a:r>
              <a:rPr lang="en-US" sz="1600" i="1" dirty="0" err="1"/>
              <a:t>oder</a:t>
            </a:r>
            <a:r>
              <a:rPr lang="en-US" sz="1600" i="1" dirty="0"/>
              <a:t> </a:t>
            </a:r>
            <a:r>
              <a:rPr lang="en-US" sz="1600" i="1" dirty="0" err="1"/>
              <a:t>Grafiken</a:t>
            </a:r>
            <a:r>
              <a:rPr lang="en-US" sz="1600" i="1" dirty="0"/>
              <a:t> </a:t>
            </a:r>
            <a:r>
              <a:rPr lang="en-US" sz="1600" i="1" dirty="0" err="1"/>
              <a:t>genutzt</a:t>
            </a:r>
            <a:r>
              <a:rPr lang="en-US" sz="1600" b="1" i="1" dirty="0"/>
              <a:t>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3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07619" y="3191256"/>
            <a:ext cx="877676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CSS </a:t>
            </a:r>
            <a:r>
              <a:rPr lang="mr-IN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4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Cascading Style Sheets</a:t>
            </a:r>
            <a:endParaRPr lang="en-US" sz="4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16" y="801872"/>
            <a:ext cx="7093712" cy="53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660650"/>
            <a:ext cx="4000500" cy="15367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328416" y="1545336"/>
            <a:ext cx="1508760" cy="104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06624" y="1176004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Selector</a:t>
            </a:r>
            <a:endParaRPr lang="en-US" dirty="0"/>
          </a:p>
        </p:txBody>
      </p:sp>
      <p:cxnSp>
        <p:nvCxnSpPr>
          <p:cNvPr id="9" name="Straight Arrow Connector 8"/>
          <p:cNvCxnSpPr>
            <a:endCxn id="3" idx="3"/>
          </p:cNvCxnSpPr>
          <p:nvPr/>
        </p:nvCxnSpPr>
        <p:spPr>
          <a:xfrm flipH="1">
            <a:off x="8096250" y="3063240"/>
            <a:ext cx="992886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71432" y="2779776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Werte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5245" y="639305"/>
            <a:ext cx="3168111" cy="9182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SEP</a:t>
            </a:r>
            <a:endParaRPr lang="de-DE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3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5" y="2158140"/>
            <a:ext cx="2599290" cy="36736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11634" y="1765238"/>
            <a:ext cx="3467470" cy="3327525"/>
            <a:chOff x="6911634" y="1416157"/>
            <a:chExt cx="3467470" cy="3327525"/>
          </a:xfrm>
        </p:grpSpPr>
        <p:pic>
          <p:nvPicPr>
            <p:cNvPr id="4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871" y="1509836"/>
              <a:ext cx="1099586" cy="1099586"/>
            </a:xfrm>
            <a:prstGeom prst="rect">
              <a:avLst/>
            </a:prstGeom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8921" y="3470255"/>
              <a:ext cx="1173420" cy="11734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1634" y="3375623"/>
              <a:ext cx="1368059" cy="13680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159" y="1416157"/>
              <a:ext cx="1286945" cy="128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1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28" y="1744980"/>
            <a:ext cx="3392466" cy="95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76" y="1744980"/>
            <a:ext cx="325120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8099" y="291065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Class Selector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9233" y="283990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Id Selector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07224" y="3812863"/>
            <a:ext cx="302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Wird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verwendet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um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ähnliche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Elemente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gleichzeitig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zu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stylen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5303" y="3812863"/>
            <a:ext cx="331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Styling von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einzelnen</a:t>
            </a:r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Elementen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29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98021" y="2921168"/>
            <a:ext cx="2795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Übung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5" y="1133856"/>
            <a:ext cx="9445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Play with CSS</a:t>
            </a:r>
            <a:endParaRPr lang="en-US" sz="23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49" y="1609344"/>
            <a:ext cx="3120725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5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259766" y="801872"/>
            <a:ext cx="45512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Kleines</a:t>
            </a:r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CSS </a:t>
            </a:r>
            <a:r>
              <a:rPr lang="mr-IN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Cheat </a:t>
            </a:r>
            <a:r>
              <a:rPr lang="en-US" sz="25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Sheat</a:t>
            </a:r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: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766" y="2078261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width/height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1012" y="2037196"/>
            <a:ext cx="429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Bestimmen</a:t>
            </a:r>
            <a:r>
              <a:rPr lang="en-US" dirty="0" smtClean="0"/>
              <a:t> </a:t>
            </a:r>
            <a:r>
              <a:rPr lang="en-US" dirty="0" err="1" smtClean="0"/>
              <a:t>Höhe</a:t>
            </a:r>
            <a:r>
              <a:rPr lang="en-US" dirty="0" smtClean="0"/>
              <a:t> und </a:t>
            </a:r>
            <a:r>
              <a:rPr lang="en-US" dirty="0" err="1" smtClean="0"/>
              <a:t>Breite</a:t>
            </a:r>
            <a:r>
              <a:rPr lang="en-US" dirty="0" smtClean="0"/>
              <a:t> von </a:t>
            </a:r>
            <a:r>
              <a:rPr lang="en-US" dirty="0" err="1" smtClean="0"/>
              <a:t>Elementen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6338" y="2826328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color/background-color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1011" y="2841717"/>
            <a:ext cx="55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Bestimmt</a:t>
            </a:r>
            <a:r>
              <a:rPr lang="en-US" dirty="0" smtClean="0"/>
              <a:t> </a:t>
            </a:r>
            <a:r>
              <a:rPr lang="en-US" dirty="0" err="1" smtClean="0"/>
              <a:t>Farben</a:t>
            </a:r>
            <a:r>
              <a:rPr lang="en-US" dirty="0" smtClean="0"/>
              <a:t> von </a:t>
            </a:r>
            <a:r>
              <a:rPr lang="en-US" dirty="0" err="1" smtClean="0"/>
              <a:t>Elementen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Hintergrundfarben</a:t>
            </a:r>
            <a:r>
              <a:rPr lang="en-US" dirty="0" smtClean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1011" y="3433596"/>
            <a:ext cx="5221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Angaben in RGB:</a:t>
            </a:r>
            <a:r>
              <a:rPr lang="de-DE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Rot </a:t>
            </a:r>
            <a:r>
              <a:rPr lang="de-DE" dirty="0">
                <a:solidFill>
                  <a:srgbClr val="00FF00"/>
                </a:solidFill>
                <a:latin typeface="Calibri" charset="0"/>
                <a:ea typeface="Calibri" charset="0"/>
                <a:cs typeface="Calibri" charset="0"/>
              </a:rPr>
              <a:t>Grün</a:t>
            </a:r>
            <a:r>
              <a:rPr lang="de-DE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dirty="0" smtClean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Blau</a:t>
            </a:r>
            <a:endParaRPr lang="de-DE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de-DE" dirty="0" smtClean="0">
                <a:solidFill>
                  <a:srgbClr val="FF00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„#</a:t>
            </a:r>
            <a:r>
              <a:rPr lang="de-DE" dirty="0">
                <a:solidFill>
                  <a:srgbClr val="FF00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FF0000“	</a:t>
            </a:r>
            <a:r>
              <a:rPr lang="de-DE" dirty="0" smtClean="0">
                <a:latin typeface="Frutiger LT Std 55 Roman" charset="0"/>
                <a:ea typeface="Frutiger LT Std 55 Roman" charset="0"/>
                <a:cs typeface="Frutiger LT Std 55 Roman" charset="0"/>
              </a:rPr>
              <a:t>„</a:t>
            </a:r>
            <a:r>
              <a:rPr lang="de-DE" dirty="0" smtClean="0">
                <a:solidFill>
                  <a:srgbClr val="FFBAD2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#</a:t>
            </a:r>
            <a:r>
              <a:rPr lang="de-DE" dirty="0">
                <a:solidFill>
                  <a:srgbClr val="FFBAD2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FFBAD2</a:t>
            </a:r>
            <a:r>
              <a:rPr lang="de-DE" dirty="0">
                <a:latin typeface="Frutiger LT Std 55 Roman" charset="0"/>
                <a:ea typeface="Frutiger LT Std 55 Roman" charset="0"/>
                <a:cs typeface="Frutiger LT Std 55 Roman" charset="0"/>
              </a:rPr>
              <a:t>“ </a:t>
            </a:r>
            <a:r>
              <a:rPr lang="de-DE" dirty="0" smtClean="0">
                <a:latin typeface="Frutiger LT Std 55 Roman" charset="0"/>
                <a:ea typeface="Frutiger LT Std 55 Roman" charset="0"/>
                <a:cs typeface="Frutiger LT Std 55 Roman" charset="0"/>
              </a:rPr>
              <a:t> </a:t>
            </a:r>
            <a:r>
              <a:rPr lang="de-DE" dirty="0">
                <a:latin typeface="Frutiger LT Std 55 Roman" charset="0"/>
                <a:ea typeface="Frutiger LT Std 55 Roman" charset="0"/>
                <a:cs typeface="Frutiger LT Std 55 Roman" charset="0"/>
              </a:rPr>
              <a:t>„#000000“ </a:t>
            </a:r>
            <a:r>
              <a:rPr lang="de-DE" dirty="0" smtClean="0">
                <a:latin typeface="Frutiger LT Std 55 Roman" charset="0"/>
                <a:ea typeface="Frutiger LT Std 55 Roman" charset="0"/>
                <a:cs typeface="Frutiger LT Std 55 Roman" charset="0"/>
              </a:rPr>
              <a:t>„</a:t>
            </a:r>
            <a:r>
              <a:rPr lang="de-DE" dirty="0" smtClean="0">
                <a:solidFill>
                  <a:srgbClr val="CC66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#</a:t>
            </a:r>
            <a:r>
              <a:rPr lang="de-DE" dirty="0">
                <a:solidFill>
                  <a:srgbClr val="CC66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CC6600</a:t>
            </a:r>
            <a:r>
              <a:rPr lang="de-DE" dirty="0" smtClean="0">
                <a:latin typeface="Frutiger LT Std 55 Roman" charset="0"/>
                <a:ea typeface="Frutiger LT Std 55 Roman" charset="0"/>
                <a:cs typeface="Frutiger LT Std 55 Roman" charset="0"/>
              </a:rPr>
              <a:t>“</a:t>
            </a:r>
            <a:r>
              <a:rPr lang="de-DE" dirty="0">
                <a:solidFill>
                  <a:srgbClr val="FF0000"/>
                </a:solidFill>
                <a:latin typeface="Frutiger LT Std 55 Roman" charset="0"/>
                <a:ea typeface="Frutiger LT Std 55 Roman" charset="0"/>
                <a:cs typeface="Frutiger LT Std 55 Roman" charset="0"/>
              </a:rPr>
              <a:t>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6338" y="45191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font-size / text-align / font-style</a:t>
            </a:r>
            <a:endParaRPr lang="en-US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1011" y="4518164"/>
            <a:ext cx="450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Verändert</a:t>
            </a:r>
            <a:r>
              <a:rPr lang="en-US" dirty="0" smtClean="0"/>
              <a:t> das </a:t>
            </a:r>
            <a:r>
              <a:rPr lang="en-US" dirty="0" err="1" smtClean="0"/>
              <a:t>Aussehen</a:t>
            </a:r>
            <a:r>
              <a:rPr lang="en-US" dirty="0" smtClean="0"/>
              <a:t> von </a:t>
            </a:r>
            <a:r>
              <a:rPr lang="en-US" dirty="0" err="1" smtClean="0"/>
              <a:t>Schriftelementen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56338" y="5334001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border-style / border-width </a:t>
            </a:r>
          </a:p>
          <a:p>
            <a:r>
              <a:rPr lang="en-US" sz="2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border-color /border-radius</a:t>
            </a:r>
            <a:endParaRPr lang="en-US" sz="2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11011" y="5503278"/>
            <a:ext cx="481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Benutzt</a:t>
            </a:r>
            <a:r>
              <a:rPr lang="en-US" dirty="0" smtClean="0"/>
              <a:t> man um </a:t>
            </a:r>
            <a:r>
              <a:rPr lang="en-US" dirty="0" err="1" smtClean="0"/>
              <a:t>Rahmen</a:t>
            </a:r>
            <a:r>
              <a:rPr lang="en-US" dirty="0" smtClean="0"/>
              <a:t> um </a:t>
            </a:r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ziehen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720717" y="2921168"/>
            <a:ext cx="67505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CSS </a:t>
            </a:r>
            <a:r>
              <a:rPr lang="mr-IN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Box Model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47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24" y="1794455"/>
            <a:ext cx="3628123" cy="29006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567164" y="1809740"/>
            <a:ext cx="1700990" cy="400110"/>
            <a:chOff x="7887204" y="1778621"/>
            <a:chExt cx="1700990" cy="400110"/>
          </a:xfrm>
        </p:grpSpPr>
        <p:sp>
          <p:nvSpPr>
            <p:cNvPr id="4" name="TextBox 3"/>
            <p:cNvSpPr txBox="1"/>
            <p:nvPr/>
          </p:nvSpPr>
          <p:spPr>
            <a:xfrm>
              <a:off x="8332722" y="1778621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Frutiger LT Std 75 Black" charset="0"/>
                  <a:ea typeface="Frutiger LT Std 75 Black" charset="0"/>
                  <a:cs typeface="Frutiger LT Std 75 Black" charset="0"/>
                </a:rPr>
                <a:t>Content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7887204" y="1794455"/>
              <a:ext cx="367200" cy="368441"/>
            </a:xfrm>
            <a:prstGeom prst="ellipse">
              <a:avLst/>
            </a:prstGeom>
            <a:solidFill>
              <a:srgbClr val="78A4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67164" y="2607288"/>
            <a:ext cx="1715417" cy="400110"/>
            <a:chOff x="7887204" y="2713434"/>
            <a:chExt cx="1715417" cy="400110"/>
          </a:xfrm>
        </p:grpSpPr>
        <p:sp>
          <p:nvSpPr>
            <p:cNvPr id="7" name="TextBox 6"/>
            <p:cNvSpPr txBox="1"/>
            <p:nvPr/>
          </p:nvSpPr>
          <p:spPr>
            <a:xfrm>
              <a:off x="8332722" y="2713434"/>
              <a:ext cx="12698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Frutiger LT Std 75 Black" charset="0"/>
                  <a:ea typeface="Frutiger LT Std 75 Black" charset="0"/>
                  <a:cs typeface="Frutiger LT Std 75 Black" charset="0"/>
                </a:rPr>
                <a:t>Padding</a:t>
              </a:r>
              <a:endParaRPr lang="en-US" sz="2000" dirty="0">
                <a:latin typeface="Frutiger LT Std 75 Black" charset="0"/>
                <a:ea typeface="Frutiger LT Std 75 Black" charset="0"/>
                <a:cs typeface="Frutiger LT Std 75 Black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887204" y="2729889"/>
              <a:ext cx="367200" cy="367200"/>
            </a:xfrm>
            <a:prstGeom prst="ellipse">
              <a:avLst/>
            </a:prstGeom>
            <a:solidFill>
              <a:srgbClr val="B4C4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567164" y="3440350"/>
            <a:ext cx="1615229" cy="400110"/>
            <a:chOff x="7887204" y="3604551"/>
            <a:chExt cx="1615229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8418482" y="3604551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Frutiger LT Std 75 Black" charset="0"/>
                  <a:ea typeface="Frutiger LT Std 75 Black" charset="0"/>
                  <a:cs typeface="Frutiger LT Std 75 Black" charset="0"/>
                </a:rPr>
                <a:t>Border</a:t>
              </a:r>
              <a:endParaRPr lang="en-US" sz="2000" dirty="0">
                <a:latin typeface="Frutiger LT Std 75 Black" charset="0"/>
                <a:ea typeface="Frutiger LT Std 75 Black" charset="0"/>
                <a:cs typeface="Frutiger LT Std 75 Black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887204" y="3604551"/>
              <a:ext cx="367200" cy="367200"/>
            </a:xfrm>
            <a:prstGeom prst="ellipse">
              <a:avLst/>
            </a:prstGeom>
            <a:solidFill>
              <a:srgbClr val="FDE9A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567164" y="4267411"/>
            <a:ext cx="1671334" cy="400110"/>
            <a:chOff x="7887204" y="3604551"/>
            <a:chExt cx="1671334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8418482" y="3604551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Frutiger LT Std 75 Black" charset="0"/>
                  <a:ea typeface="Frutiger LT Std 75 Black" charset="0"/>
                  <a:cs typeface="Frutiger LT Std 75 Black" charset="0"/>
                </a:rPr>
                <a:t>Margin</a:t>
              </a:r>
              <a:endParaRPr lang="en-US" sz="2000" dirty="0">
                <a:latin typeface="Frutiger LT Std 75 Black" charset="0"/>
                <a:ea typeface="Frutiger LT Std 75 Black" charset="0"/>
                <a:cs typeface="Frutiger LT Std 75 Black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887204" y="3604551"/>
              <a:ext cx="367200" cy="367200"/>
            </a:xfrm>
            <a:prstGeom prst="ellipse">
              <a:avLst/>
            </a:prstGeom>
            <a:solidFill>
              <a:srgbClr val="F5BF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05628" y="801872"/>
            <a:ext cx="29193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CSS </a:t>
            </a:r>
            <a:r>
              <a:rPr lang="mr-IN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–</a:t>
            </a:r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Box Model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8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89423" y="2998113"/>
            <a:ext cx="94131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Wie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breit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ist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mein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Element?</a:t>
            </a:r>
            <a:endParaRPr lang="en-US" sz="5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08" y="2346706"/>
            <a:ext cx="3274921" cy="2164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67" y="1847088"/>
            <a:ext cx="5601140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698021" y="2921168"/>
            <a:ext cx="2795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Übung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9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10" y="2274187"/>
            <a:ext cx="5351780" cy="23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pic>
        <p:nvPicPr>
          <p:cNvPr id="4" name="Picture 5" descr="http://www.dapperguide.com/wp-content/uploads/2014/04/amazon-fire-tv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605" y="2968699"/>
            <a:ext cx="3564930" cy="23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Transfer\Daten\BR\0_HASI\Digitale Garage\Kommunikation\Newsletter Projektgruppe Telemedien\Newsletter Prj.Gruppe Telemedien für 02-10-2014\Screenshots Fire TV\FireTV Menü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17" y="254248"/>
            <a:ext cx="3831507" cy="2155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Transfer\Daten\BR\0_HASI\Digitale Garage\Kommunikation\Newsletter Projektgruppe Telemedien\Newsletter Prj.Gruppe Telemedien für 02-10-2014\Screenshots Fire TV\Startsei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7967" y="861348"/>
            <a:ext cx="3831507" cy="2155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00" y="1761345"/>
            <a:ext cx="3566453" cy="4755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10" y="3758952"/>
            <a:ext cx="2757664" cy="2757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016745" y="2921169"/>
            <a:ext cx="4158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Javascript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036" y="1760220"/>
            <a:ext cx="6257928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05628" y="1240012"/>
            <a:ext cx="11576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Logic: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21" y="2971800"/>
            <a:ext cx="4463594" cy="253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45" y="2982462"/>
            <a:ext cx="4463594" cy="2522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168" y="2317230"/>
            <a:ext cx="17972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Particle.js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3721" y="2348008"/>
            <a:ext cx="1271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Z-Type</a:t>
            </a:r>
            <a:endParaRPr lang="en-US" sz="25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6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20897" y="886968"/>
            <a:ext cx="31582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Dynamic Content: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52" y="1996192"/>
            <a:ext cx="6294120" cy="32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341627" y="2921169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API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282022" y="3075057"/>
            <a:ext cx="9627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Application Programming Interface</a:t>
            </a:r>
            <a:endParaRPr lang="en-US" sz="4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614665" y="2921169"/>
            <a:ext cx="3047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Projekt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20" y="1795212"/>
            <a:ext cx="7802843" cy="32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421503" y="2921168"/>
            <a:ext cx="3348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Fragen</a:t>
            </a:r>
            <a:r>
              <a:rPr lang="en-US" sz="6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?</a:t>
            </a:r>
            <a:endParaRPr lang="en-US" sz="6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902657" y="3075057"/>
            <a:ext cx="6386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Macht</a:t>
            </a:r>
            <a:r>
              <a:rPr lang="en-US" sz="4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4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ihr</a:t>
            </a:r>
            <a:r>
              <a:rPr lang="en-US" sz="4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das </a:t>
            </a:r>
            <a:r>
              <a:rPr lang="en-US" sz="4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wirklich</a:t>
            </a:r>
            <a:r>
              <a:rPr lang="en-US" sz="4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?</a:t>
            </a:r>
            <a:endParaRPr lang="en-US" sz="4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grpSp>
        <p:nvGrpSpPr>
          <p:cNvPr id="3" name="Gruppieren 2"/>
          <p:cNvGrpSpPr/>
          <p:nvPr/>
        </p:nvGrpSpPr>
        <p:grpSpPr>
          <a:xfrm>
            <a:off x="4540965" y="411218"/>
            <a:ext cx="3506506" cy="6233789"/>
            <a:chOff x="4355448" y="233593"/>
            <a:chExt cx="3506506" cy="6233789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448" y="233593"/>
              <a:ext cx="3506506" cy="62337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576" y="1300899"/>
              <a:ext cx="2444489" cy="4345758"/>
            </a:xfrm>
            <a:prstGeom prst="rect">
              <a:avLst/>
            </a:prstGeom>
          </p:spPr>
        </p:pic>
      </p:grpSp>
      <p:sp>
        <p:nvSpPr>
          <p:cNvPr id="5" name="Ellipse 4"/>
          <p:cNvSpPr/>
          <p:nvPr/>
        </p:nvSpPr>
        <p:spPr>
          <a:xfrm>
            <a:off x="4229617" y="4389645"/>
            <a:ext cx="4015818" cy="1217820"/>
          </a:xfrm>
          <a:prstGeom prst="ellipse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06" y="1724596"/>
            <a:ext cx="2306073" cy="4099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47" y="1669519"/>
            <a:ext cx="2306073" cy="4099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8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264409" y="3075057"/>
            <a:ext cx="3663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Nicht</a:t>
            </a:r>
            <a:r>
              <a:rPr lang="en-US" sz="4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4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ganz</a:t>
            </a:r>
            <a:r>
              <a:rPr lang="en-US" sz="4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?!</a:t>
            </a:r>
            <a:endParaRPr lang="en-US" sz="4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31" y="1209825"/>
            <a:ext cx="2651760" cy="738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50" y="3263375"/>
            <a:ext cx="2286162" cy="1440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93" y="586787"/>
            <a:ext cx="1312092" cy="1312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8102" y="3035482"/>
            <a:ext cx="455786" cy="455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25" y="1756560"/>
            <a:ext cx="2018377" cy="916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91" y="4801166"/>
            <a:ext cx="1037046" cy="10370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21" y="2061580"/>
            <a:ext cx="1307827" cy="524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9136" y="970810"/>
            <a:ext cx="877550" cy="877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50" y="1872305"/>
            <a:ext cx="714271" cy="7142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94" y="3983828"/>
            <a:ext cx="1619794" cy="8098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78" y="2052177"/>
            <a:ext cx="983305" cy="9833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247" y="4315188"/>
            <a:ext cx="1189828" cy="11898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40" y="4149454"/>
            <a:ext cx="2135032" cy="13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1643062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691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09" y="510989"/>
            <a:ext cx="9464074" cy="59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9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7"/>
          <a:stretch/>
        </p:blipFill>
        <p:spPr>
          <a:xfrm>
            <a:off x="8998324" y="954742"/>
            <a:ext cx="2662186" cy="533848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" y="801872"/>
            <a:ext cx="8599414" cy="53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4" y="245097"/>
            <a:ext cx="5011105" cy="333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1" y="1461155"/>
            <a:ext cx="4452574" cy="333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832" y="203532"/>
            <a:ext cx="2309668" cy="173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832" y="2158738"/>
            <a:ext cx="2309668" cy="1732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832" y="4072380"/>
            <a:ext cx="2338441" cy="233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35" y="3747153"/>
            <a:ext cx="3415709" cy="256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80" y="4973826"/>
            <a:ext cx="4423445" cy="1502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3" y="245097"/>
            <a:ext cx="2752627" cy="206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136" y="1609344"/>
            <a:ext cx="94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590874" y="2613392"/>
            <a:ext cx="701025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Müssen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Journalisten</a:t>
            </a:r>
            <a:endParaRPr lang="en-US" sz="5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  <a:p>
            <a:pPr algn="ctr"/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überhaupt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 </a:t>
            </a:r>
            <a:r>
              <a:rPr lang="en-US" sz="5000" dirty="0" err="1" smtClean="0">
                <a:latin typeface="Frutiger LT Std 75 Black" charset="0"/>
                <a:ea typeface="Frutiger LT Std 75 Black" charset="0"/>
                <a:cs typeface="Frutiger LT Std 75 Black" charset="0"/>
              </a:rPr>
              <a:t>coden</a:t>
            </a:r>
            <a:r>
              <a:rPr lang="en-US" sz="50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?</a:t>
            </a:r>
            <a:endParaRPr lang="en-US" sz="50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3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40" y="2261743"/>
            <a:ext cx="4154093" cy="23345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15" y="320511"/>
            <a:ext cx="608185" cy="481361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" y="5095782"/>
            <a:ext cx="702448" cy="1494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8463" y="801872"/>
            <a:ext cx="5641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Frutiger LT Std 75 Black" charset="0"/>
                <a:ea typeface="Frutiger LT Std 75 Black" charset="0"/>
                <a:cs typeface="Frutiger LT Std 75 Black" charset="0"/>
              </a:rPr>
              <a:t>Let’s </a:t>
            </a:r>
            <a:r>
              <a:rPr lang="en-US" sz="2400" dirty="0" smtClean="0">
                <a:latin typeface="Frutiger LT Std 75 Black" charset="0"/>
                <a:ea typeface="Frutiger LT Std 75 Black" charset="0"/>
                <a:cs typeface="Frutiger LT Std 75 Black" charset="0"/>
              </a:rPr>
              <a:t>get coding</a:t>
            </a:r>
            <a:endParaRPr lang="en-US" sz="2400" dirty="0">
              <a:latin typeface="Frutiger LT Std 75 Black" charset="0"/>
              <a:ea typeface="Frutiger LT Std 75 Black" charset="0"/>
              <a:cs typeface="Frutiger LT Std 75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5400</TotalTime>
  <Words>289</Words>
  <Application>Microsoft Macintosh PowerPoint</Application>
  <PresentationFormat>Widescreen</PresentationFormat>
  <Paragraphs>76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Calibri Light</vt:lpstr>
      <vt:lpstr>Frutiger LT Std 55 Roman</vt:lpstr>
      <vt:lpstr>Frutiger LT Std 75 Black</vt:lpstr>
      <vt:lpstr>Arial</vt:lpstr>
      <vt:lpstr>Office Theme</vt:lpstr>
      <vt:lpstr>Coden für Journalisten</vt:lpstr>
      <vt:lpstr>SEP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Newsroom</dc:title>
  <dc:creator>Microsoft-Konto</dc:creator>
  <cp:lastModifiedBy>Microsoft account</cp:lastModifiedBy>
  <cp:revision>45</cp:revision>
  <dcterms:created xsi:type="dcterms:W3CDTF">2015-10-17T17:36:36Z</dcterms:created>
  <dcterms:modified xsi:type="dcterms:W3CDTF">2016-11-05T10:51:38Z</dcterms:modified>
</cp:coreProperties>
</file>